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82" r:id="rId4"/>
    <p:sldId id="284" r:id="rId5"/>
    <p:sldId id="285" r:id="rId6"/>
    <p:sldId id="286" r:id="rId7"/>
    <p:sldId id="287" r:id="rId8"/>
    <p:sldId id="288" r:id="rId9"/>
    <p:sldId id="294" r:id="rId10"/>
    <p:sldId id="289" r:id="rId11"/>
    <p:sldId id="295" r:id="rId12"/>
    <p:sldId id="290" r:id="rId13"/>
    <p:sldId id="291" r:id="rId14"/>
    <p:sldId id="297" r:id="rId15"/>
    <p:sldId id="298" r:id="rId16"/>
    <p:sldId id="299" r:id="rId17"/>
    <p:sldId id="300" r:id="rId18"/>
    <p:sldId id="301" r:id="rId19"/>
    <p:sldId id="302" r:id="rId20"/>
    <p:sldId id="293" r:id="rId21"/>
    <p:sldId id="303" r:id="rId22"/>
    <p:sldId id="304" r:id="rId23"/>
    <p:sldId id="305" r:id="rId24"/>
    <p:sldId id="306" r:id="rId25"/>
    <p:sldId id="283" r:id="rId26"/>
    <p:sldId id="257" r:id="rId27"/>
    <p:sldId id="258" r:id="rId28"/>
    <p:sldId id="261" r:id="rId29"/>
    <p:sldId id="268" r:id="rId30"/>
    <p:sldId id="269" r:id="rId31"/>
    <p:sldId id="270" r:id="rId32"/>
    <p:sldId id="279" r:id="rId33"/>
    <p:sldId id="271" r:id="rId34"/>
    <p:sldId id="272" r:id="rId35"/>
    <p:sldId id="273" r:id="rId36"/>
    <p:sldId id="274" r:id="rId37"/>
    <p:sldId id="280" r:id="rId38"/>
    <p:sldId id="275" r:id="rId39"/>
    <p:sldId id="259" r:id="rId40"/>
    <p:sldId id="276" r:id="rId41"/>
    <p:sldId id="260" r:id="rId42"/>
    <p:sldId id="277" r:id="rId43"/>
    <p:sldId id="278" r:id="rId44"/>
    <p:sldId id="264" r:id="rId45"/>
    <p:sldId id="266" r:id="rId46"/>
    <p:sldId id="265" r:id="rId47"/>
  </p:sldIdLst>
  <p:sldSz cx="12192000" cy="6858000"/>
  <p:notesSz cx="6858000" cy="9144000"/>
  <p:embeddedFontLst>
    <p:embeddedFont>
      <p:font typeface="Segoe UI" panose="020B0502040204020203" pitchFamily="34" charset="0"/>
      <p:regular r:id="rId48"/>
      <p:bold r:id="rId49"/>
      <p:italic r:id="rId50"/>
      <p:boldItalic r:id="rId51"/>
    </p:embeddedFont>
    <p:embeddedFont>
      <p:font typeface="Segoe UI Black" panose="020B0A02040204020203" pitchFamily="34" charset="0"/>
      <p:bold r:id="rId52"/>
      <p:boldItalic r:id="rId53"/>
    </p:embeddedFont>
    <p:embeddedFont>
      <p:font typeface="Cambria Math" panose="02040503050406030204" pitchFamily="18" charset="0"/>
      <p:regular r:id="rId54"/>
    </p:embeddedFont>
    <p:embeddedFont>
      <p:font typeface="Segoe UI Light" panose="020B0502040204020203" pitchFamily="34" charset="0"/>
      <p:regular r:id="rId55"/>
      <p: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A1A"/>
    <a:srgbClr val="3C454F"/>
    <a:srgbClr val="FFFFFF"/>
    <a:srgbClr val="71B1D1"/>
    <a:srgbClr val="808080"/>
    <a:srgbClr val="4D4D4D"/>
    <a:srgbClr val="0F7391"/>
    <a:srgbClr val="FFC000"/>
    <a:srgbClr val="0000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516"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hannel9.msdn.com/niners/BretStateham" TargetMode="External"/><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28053"/>
            <a:ext cx="9144000" cy="2387600"/>
          </a:xfrm>
        </p:spPr>
        <p:txBody>
          <a:bodyPr>
            <a:normAutofit fontScale="90000"/>
          </a:bodyPr>
          <a:lstStyle/>
          <a:p>
            <a:r>
              <a:rPr lang="en-US" dirty="0" smtClean="0"/>
              <a:t>Using Voltage Regulators to Power Your Projects</a:t>
            </a:r>
            <a:endParaRPr lang="en-US" dirty="0"/>
          </a:p>
        </p:txBody>
      </p:sp>
      <p:sp>
        <p:nvSpPr>
          <p:cNvPr id="3" name="Subtitle 2"/>
          <p:cNvSpPr>
            <a:spLocks noGrp="1"/>
          </p:cNvSpPr>
          <p:nvPr>
            <p:ph type="subTitle" idx="1"/>
          </p:nvPr>
        </p:nvSpPr>
        <p:spPr>
          <a:xfrm>
            <a:off x="1524000" y="4107728"/>
            <a:ext cx="9144000" cy="1655762"/>
          </a:xfrm>
        </p:spPr>
        <p:txBody>
          <a:bodyPr>
            <a:normAutofit lnSpcReduction="10000"/>
          </a:bodyPr>
          <a:lstStyle/>
          <a:p>
            <a:r>
              <a:rPr lang="en-US" dirty="0" smtClean="0"/>
              <a:t>Bret Stateham</a:t>
            </a:r>
          </a:p>
          <a:p>
            <a:r>
              <a:rPr lang="en-US" dirty="0" smtClean="0">
                <a:hlinkClick r:id="rId2"/>
              </a:rPr>
              <a:t>Bret.Stateham@microsoft.com</a:t>
            </a:r>
            <a:endParaRPr lang="en-US" dirty="0" smtClean="0"/>
          </a:p>
          <a:p>
            <a:r>
              <a:rPr lang="en-US" dirty="0" smtClean="0"/>
              <a:t>@BretStateham</a:t>
            </a:r>
            <a:endParaRPr lang="en-US" dirty="0"/>
          </a:p>
          <a:p>
            <a:r>
              <a:rPr lang="en-US" dirty="0" smtClean="0">
                <a:hlinkClick r:id="rId3"/>
              </a:rPr>
              <a:t>http://channel9.msdn.com/niners/BretStateham</a:t>
            </a:r>
            <a:endParaRPr lang="en-US" dirty="0" smtClean="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p:cNvSpPr txBox="1"/>
          <p:nvPr/>
        </p:nvSpPr>
        <p:spPr>
          <a:xfrm>
            <a:off x="9338365" y="2552675"/>
            <a:ext cx="620684" cy="461665"/>
          </a:xfrm>
          <a:prstGeom prst="rect">
            <a:avLst/>
          </a:prstGeom>
          <a:noFill/>
        </p:spPr>
        <p:txBody>
          <a:bodyPr wrap="none" rtlCol="0">
            <a:spAutoFit/>
          </a:bodyPr>
          <a:lstStyle/>
          <a:p>
            <a:pPr algn="ctr"/>
            <a:r>
              <a:rPr lang="en-US" sz="2400" dirty="0">
                <a:solidFill>
                  <a:srgbClr val="1A1A1A"/>
                </a:solidFill>
                <a:latin typeface="+mj-lt"/>
              </a:rPr>
              <a:t>+</a:t>
            </a:r>
            <a:r>
              <a:rPr lang="en-US" sz="2400" dirty="0" smtClean="0">
                <a:solidFill>
                  <a:srgbClr val="1A1A1A"/>
                </a:solidFill>
                <a:latin typeface="+mj-lt"/>
              </a:rPr>
              <a:t>V</a:t>
            </a:r>
            <a:endParaRPr lang="en-US" sz="2400" dirty="0">
              <a:solidFill>
                <a:srgbClr val="1A1A1A"/>
              </a:solidFill>
              <a:latin typeface="+mj-lt"/>
            </a:endParaRPr>
          </a:p>
        </p:txBody>
      </p:sp>
      <p:sp>
        <p:nvSpPr>
          <p:cNvPr id="182" name="TextBox 181"/>
          <p:cNvSpPr txBox="1"/>
          <p:nvPr/>
        </p:nvSpPr>
        <p:spPr>
          <a:xfrm>
            <a:off x="9355999" y="4691306"/>
            <a:ext cx="585417" cy="461665"/>
          </a:xfrm>
          <a:prstGeom prst="rect">
            <a:avLst/>
          </a:prstGeom>
          <a:noFill/>
        </p:spPr>
        <p:txBody>
          <a:bodyPr wrap="none" rtlCol="0">
            <a:spAutoFit/>
          </a:bodyPr>
          <a:lstStyle/>
          <a:p>
            <a:pPr algn="ctr"/>
            <a:r>
              <a:rPr lang="en-US" sz="2400" dirty="0" smtClean="0">
                <a:solidFill>
                  <a:srgbClr val="1A1A1A"/>
                </a:solidFill>
                <a:latin typeface="+mj-lt"/>
              </a:rPr>
              <a:t>0V</a:t>
            </a:r>
            <a:endParaRPr lang="en-US" sz="2400" dirty="0">
              <a:solidFill>
                <a:srgbClr val="1A1A1A"/>
              </a:solidFill>
              <a:latin typeface="+mj-lt"/>
            </a:endParaRPr>
          </a:p>
        </p:txBody>
      </p:sp>
    </p:spTree>
    <p:extLst>
      <p:ext uri="{BB962C8B-B14F-4D97-AF65-F5344CB8AC3E}">
        <p14:creationId xmlns:p14="http://schemas.microsoft.com/office/powerpoint/2010/main" val="166324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3" grpId="0" animBg="1"/>
      <p:bldP spid="84" grpId="0" animBg="1"/>
      <p:bldP spid="85" grpId="0" animBg="1"/>
      <p:bldP spid="86" grpId="0" animBg="1"/>
      <p:bldP spid="87" grpId="0" animBg="1"/>
      <p:bldP spid="91" grpId="0" animBg="1"/>
      <p:bldP spid="92" grpId="0" animBg="1"/>
      <p:bldP spid="93" grpId="0" animBg="1"/>
      <p:bldP spid="159" grpId="0" animBg="1"/>
      <p:bldP spid="160" grpId="0" animBg="1"/>
      <p:bldP spid="161" grpId="0" animBg="1"/>
      <p:bldP spid="162" grpId="0"/>
      <p:bldP spid="170" grpId="0" animBg="1"/>
      <p:bldP spid="172" grpId="0" animBg="1"/>
      <p:bldP spid="173" grpId="0" animBg="1"/>
      <p:bldP spid="17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88" name="TextBox 87"/>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Tree>
    <p:extLst>
      <p:ext uri="{BB962C8B-B14F-4D97-AF65-F5344CB8AC3E}">
        <p14:creationId xmlns:p14="http://schemas.microsoft.com/office/powerpoint/2010/main" val="229931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Freeform 35"/>
          <p:cNvSpPr/>
          <p:nvPr/>
        </p:nvSpPr>
        <p:spPr>
          <a:xfrm>
            <a:off x="6409533" y="5424900"/>
            <a:ext cx="3855720" cy="0"/>
          </a:xfrm>
          <a:custGeom>
            <a:avLst/>
            <a:gdLst>
              <a:gd name="connsiteX0" fmla="*/ 0 w 3855720"/>
              <a:gd name="connsiteY0" fmla="*/ 0 h 0"/>
              <a:gd name="connsiteX1" fmla="*/ 3855720 w 3855720"/>
              <a:gd name="connsiteY1" fmla="*/ 0 h 0"/>
            </a:gdLst>
            <a:ahLst/>
            <a:cxnLst>
              <a:cxn ang="0">
                <a:pos x="connsiteX0" y="connsiteY0"/>
              </a:cxn>
              <a:cxn ang="0">
                <a:pos x="connsiteX1" y="connsiteY1"/>
              </a:cxn>
            </a:cxnLst>
            <a:rect l="l" t="t" r="r" b="b"/>
            <a:pathLst>
              <a:path w="3855720">
                <a:moveTo>
                  <a:pt x="0" y="0"/>
                </a:moveTo>
                <a:lnTo>
                  <a:pt x="3855720" y="0"/>
                </a:lnTo>
              </a:path>
            </a:pathLst>
          </a:cu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1832877" y="5337149"/>
            <a:ext cx="1418930" cy="1204557"/>
            <a:chOff x="6200181" y="5280762"/>
            <a:chExt cx="457200" cy="228600"/>
          </a:xfrm>
        </p:grpSpPr>
        <p:sp>
          <p:nvSpPr>
            <p:cNvPr id="94" name="Arc 93"/>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Freeform 16"/>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377398" y="5342443"/>
            <a:ext cx="2934083" cy="591261"/>
            <a:chOff x="6377398" y="5480711"/>
            <a:chExt cx="3736843" cy="254236"/>
          </a:xfrm>
        </p:grpSpPr>
        <p:sp>
          <p:nvSpPr>
            <p:cNvPr id="107" name="Freeform 106"/>
            <p:cNvSpPr/>
            <p:nvPr/>
          </p:nvSpPr>
          <p:spPr>
            <a:xfrm>
              <a:off x="6802626"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7697115"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8592464"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9483562" y="5481241"/>
              <a:ext cx="630679" cy="6720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635517"/>
                <a:gd name="connsiteY0" fmla="*/ 0 h 67203"/>
                <a:gd name="connsiteX1" fmla="*/ 635517 w 635517"/>
                <a:gd name="connsiteY1" fmla="*/ 67203 h 67203"/>
              </a:gdLst>
              <a:ahLst/>
              <a:cxnLst>
                <a:cxn ang="0">
                  <a:pos x="connsiteX0" y="connsiteY0"/>
                </a:cxn>
                <a:cxn ang="0">
                  <a:pos x="connsiteX1" y="connsiteY1"/>
                </a:cxn>
              </a:cxnLst>
              <a:rect l="l" t="t" r="r" b="b"/>
              <a:pathLst>
                <a:path w="635517" h="67203">
                  <a:moveTo>
                    <a:pt x="0" y="0"/>
                  </a:moveTo>
                  <a:lnTo>
                    <a:pt x="635517" y="67203"/>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6377398" y="5480711"/>
              <a:ext cx="432310" cy="254236"/>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266700"/>
                <a:gd name="connsiteY0" fmla="*/ 67733 h 67733"/>
                <a:gd name="connsiteX1" fmla="*/ 266700 w 266700"/>
                <a:gd name="connsiteY1" fmla="*/ 0 h 67733"/>
                <a:gd name="connsiteX0" fmla="*/ 0 w 466340"/>
                <a:gd name="connsiteY0" fmla="*/ 453813 h 453813"/>
                <a:gd name="connsiteX1" fmla="*/ 466340 w 466340"/>
                <a:gd name="connsiteY1" fmla="*/ 0 h 453813"/>
                <a:gd name="connsiteX0" fmla="*/ 0 w 435626"/>
                <a:gd name="connsiteY0" fmla="*/ 254236 h 254236"/>
                <a:gd name="connsiteX1" fmla="*/ 435626 w 435626"/>
                <a:gd name="connsiteY1" fmla="*/ 0 h 254236"/>
              </a:gdLst>
              <a:ahLst/>
              <a:cxnLst>
                <a:cxn ang="0">
                  <a:pos x="connsiteX0" y="connsiteY0"/>
                </a:cxn>
                <a:cxn ang="0">
                  <a:pos x="connsiteX1" y="connsiteY1"/>
                </a:cxn>
              </a:cxnLst>
              <a:rect l="l" t="t" r="r" b="b"/>
              <a:pathLst>
                <a:path w="435626" h="254236">
                  <a:moveTo>
                    <a:pt x="0" y="254236"/>
                  </a:moveTo>
                  <a:lnTo>
                    <a:pt x="435626"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TextBox 121"/>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2" name="TextBox 131"/>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4" name="TextBox 133"/>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grpSp>
        <p:nvGrpSpPr>
          <p:cNvPr id="137" name="Group 136"/>
          <p:cNvGrpSpPr/>
          <p:nvPr/>
        </p:nvGrpSpPr>
        <p:grpSpPr>
          <a:xfrm>
            <a:off x="3246302" y="5337149"/>
            <a:ext cx="1418930" cy="1204557"/>
            <a:chOff x="6200181" y="5280762"/>
            <a:chExt cx="457200" cy="228600"/>
          </a:xfrm>
        </p:grpSpPr>
        <p:sp>
          <p:nvSpPr>
            <p:cNvPr id="138" name="Arc 137"/>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1" name="Arc 140"/>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2129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a:ln>
            <a:noFill/>
          </a:ln>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3" name="Arc 132"/>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Arc 133"/>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Freeform 13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46" name="Arc 145"/>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7177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Oval 119"/>
          <p:cNvSpPr/>
          <p:nvPr/>
        </p:nvSpPr>
        <p:spPr>
          <a:xfrm>
            <a:off x="5938880" y="3196162"/>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699644" y="3980945"/>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1" name="Arc 130"/>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Freeform 13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5" name="Arc 134"/>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614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6699644" y="3196162"/>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933927" y="3980945"/>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7" name="Arc 96"/>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Freeform 105"/>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9" name="Arc 108"/>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569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4" name="Freeform 9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99" name="Arc 98"/>
          <p:cNvSpPr/>
          <p:nvPr/>
        </p:nvSpPr>
        <p:spPr>
          <a:xfrm>
            <a:off x="63570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Freeform 108"/>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15" name="Arc 114"/>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Arc 119"/>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31412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44800" y="2552675"/>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4" name="TextBox 133"/>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41" name="Arc 140"/>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101"/>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Freeform 10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8" name="Arc 107"/>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Oval 109"/>
          <p:cNvSpPr/>
          <p:nvPr/>
        </p:nvSpPr>
        <p:spPr>
          <a:xfrm>
            <a:off x="6699644" y="3196162"/>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933927" y="3980945"/>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605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44800" y="2552675"/>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4" name="TextBox 133"/>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41" name="Arc 140"/>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101"/>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Freeform 10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8" name="Arc 107"/>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Oval 87"/>
          <p:cNvSpPr/>
          <p:nvPr/>
        </p:nvSpPr>
        <p:spPr>
          <a:xfrm>
            <a:off x="5938880" y="3196162"/>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699644" y="3980945"/>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60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44800" y="2552675"/>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4" name="TextBox 133"/>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41" name="Arc 140"/>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101"/>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Freeform 10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8" name="Arc 107"/>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06654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2322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531997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832877" y="5337149"/>
            <a:ext cx="1418930" cy="1204557"/>
            <a:chOff x="6200181" y="5280762"/>
            <a:chExt cx="457200" cy="228600"/>
          </a:xfrm>
        </p:grpSpPr>
        <p:sp>
          <p:nvSpPr>
            <p:cNvPr id="117" name="Arc 116"/>
            <p:cNvSpPr/>
            <p:nvPr/>
          </p:nvSpPr>
          <p:spPr>
            <a:xfrm>
              <a:off x="62001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0800000">
              <a:off x="64287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2" name="TextBox 131"/>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grpSp>
        <p:nvGrpSpPr>
          <p:cNvPr id="133" name="Group 132"/>
          <p:cNvGrpSpPr/>
          <p:nvPr/>
        </p:nvGrpSpPr>
        <p:grpSpPr>
          <a:xfrm>
            <a:off x="3246302" y="5337149"/>
            <a:ext cx="1418930" cy="1204557"/>
            <a:chOff x="6200181" y="5280762"/>
            <a:chExt cx="457200" cy="228600"/>
          </a:xfrm>
        </p:grpSpPr>
        <p:sp>
          <p:nvSpPr>
            <p:cNvPr id="134" name="Arc 133"/>
            <p:cNvSpPr/>
            <p:nvPr/>
          </p:nvSpPr>
          <p:spPr>
            <a:xfrm>
              <a:off x="62001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0800000">
              <a:off x="64287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Arc 135"/>
          <p:cNvSpPr/>
          <p:nvPr/>
        </p:nvSpPr>
        <p:spPr>
          <a:xfrm>
            <a:off x="63570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a:off x="777050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706654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848145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46" name="TextBox 14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Tree>
    <p:extLst>
      <p:ext uri="{BB962C8B-B14F-4D97-AF65-F5344CB8AC3E}">
        <p14:creationId xmlns:p14="http://schemas.microsoft.com/office/powerpoint/2010/main" val="276332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832877" y="5337149"/>
            <a:ext cx="1418930" cy="1204557"/>
            <a:chOff x="6200181" y="5280762"/>
            <a:chExt cx="457200" cy="228600"/>
          </a:xfrm>
        </p:grpSpPr>
        <p:sp>
          <p:nvSpPr>
            <p:cNvPr id="117" name="Arc 11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2" name="TextBox 131"/>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grpSp>
        <p:nvGrpSpPr>
          <p:cNvPr id="133" name="Group 132"/>
          <p:cNvGrpSpPr/>
          <p:nvPr/>
        </p:nvGrpSpPr>
        <p:grpSpPr>
          <a:xfrm>
            <a:off x="3246302" y="5337149"/>
            <a:ext cx="1418930" cy="1204557"/>
            <a:chOff x="6200181" y="5280762"/>
            <a:chExt cx="457200" cy="228600"/>
          </a:xfrm>
        </p:grpSpPr>
        <p:sp>
          <p:nvSpPr>
            <p:cNvPr id="134" name="Arc 133"/>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Arc 135"/>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46" name="TextBox 14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 name="Left Arrow 11"/>
          <p:cNvSpPr/>
          <p:nvPr/>
        </p:nvSpPr>
        <p:spPr>
          <a:xfrm>
            <a:off x="9311481" y="5356895"/>
            <a:ext cx="978408" cy="484632"/>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10359606" y="5276045"/>
            <a:ext cx="1055097" cy="646331"/>
          </a:xfrm>
          <a:prstGeom prst="rect">
            <a:avLst/>
          </a:prstGeom>
          <a:noFill/>
        </p:spPr>
        <p:txBody>
          <a:bodyPr wrap="none" rtlCol="0">
            <a:spAutoFit/>
          </a:bodyPr>
          <a:lstStyle/>
          <a:p>
            <a:pPr algn="ctr"/>
            <a:r>
              <a:rPr lang="en-US" dirty="0" smtClean="0"/>
              <a:t>“BUMPY”</a:t>
            </a:r>
            <a:br>
              <a:rPr lang="en-US" dirty="0" smtClean="0"/>
            </a:br>
            <a:r>
              <a:rPr lang="en-US" dirty="0" smtClean="0"/>
              <a:t>OUPUT</a:t>
            </a:r>
            <a:endParaRPr lang="en-US" dirty="0"/>
          </a:p>
        </p:txBody>
      </p:sp>
    </p:spTree>
    <p:extLst>
      <p:ext uri="{BB962C8B-B14F-4D97-AF65-F5344CB8AC3E}">
        <p14:creationId xmlns:p14="http://schemas.microsoft.com/office/powerpoint/2010/main" val="28212943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6409533" y="5424900"/>
            <a:ext cx="3291840" cy="0"/>
          </a:xfrm>
          <a:custGeom>
            <a:avLst/>
            <a:gdLst>
              <a:gd name="connsiteX0" fmla="*/ 0 w 3855720"/>
              <a:gd name="connsiteY0" fmla="*/ 0 h 0"/>
              <a:gd name="connsiteX1" fmla="*/ 3855720 w 3855720"/>
              <a:gd name="connsiteY1" fmla="*/ 0 h 0"/>
            </a:gdLst>
            <a:ahLst/>
            <a:cxnLst>
              <a:cxn ang="0">
                <a:pos x="connsiteX0" y="connsiteY0"/>
              </a:cxn>
              <a:cxn ang="0">
                <a:pos x="connsiteX1" y="connsiteY1"/>
              </a:cxn>
            </a:cxnLst>
            <a:rect l="l" t="t" r="r" b="b"/>
            <a:pathLst>
              <a:path w="3855720">
                <a:moveTo>
                  <a:pt x="0" y="0"/>
                </a:moveTo>
                <a:lnTo>
                  <a:pt x="3855720" y="0"/>
                </a:lnTo>
              </a:path>
            </a:pathLst>
          </a:cu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1832877" y="5337149"/>
            <a:ext cx="1418930" cy="1204557"/>
            <a:chOff x="6200181" y="5280762"/>
            <a:chExt cx="457200" cy="228600"/>
          </a:xfrm>
        </p:grpSpPr>
        <p:sp>
          <p:nvSpPr>
            <p:cNvPr id="117" name="Arc 11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p:cNvGrpSpPr/>
          <p:nvPr/>
        </p:nvGrpSpPr>
        <p:grpSpPr>
          <a:xfrm>
            <a:off x="6377398" y="5342443"/>
            <a:ext cx="2934083" cy="591261"/>
            <a:chOff x="6377398" y="5480711"/>
            <a:chExt cx="3736843" cy="254236"/>
          </a:xfrm>
        </p:grpSpPr>
        <p:sp>
          <p:nvSpPr>
            <p:cNvPr id="126" name="Freeform 125"/>
            <p:cNvSpPr/>
            <p:nvPr/>
          </p:nvSpPr>
          <p:spPr>
            <a:xfrm>
              <a:off x="6802626"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7697115"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8592464"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9483562" y="5481241"/>
              <a:ext cx="630679" cy="6720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635517"/>
                <a:gd name="connsiteY0" fmla="*/ 0 h 67203"/>
                <a:gd name="connsiteX1" fmla="*/ 635517 w 635517"/>
                <a:gd name="connsiteY1" fmla="*/ 67203 h 67203"/>
              </a:gdLst>
              <a:ahLst/>
              <a:cxnLst>
                <a:cxn ang="0">
                  <a:pos x="connsiteX0" y="connsiteY0"/>
                </a:cxn>
                <a:cxn ang="0">
                  <a:pos x="connsiteX1" y="connsiteY1"/>
                </a:cxn>
              </a:cxnLst>
              <a:rect l="l" t="t" r="r" b="b"/>
              <a:pathLst>
                <a:path w="635517" h="67203">
                  <a:moveTo>
                    <a:pt x="0" y="0"/>
                  </a:moveTo>
                  <a:lnTo>
                    <a:pt x="635517" y="67203"/>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6377398" y="5480711"/>
              <a:ext cx="432310" cy="254236"/>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266700"/>
                <a:gd name="connsiteY0" fmla="*/ 67733 h 67733"/>
                <a:gd name="connsiteX1" fmla="*/ 266700 w 266700"/>
                <a:gd name="connsiteY1" fmla="*/ 0 h 67733"/>
                <a:gd name="connsiteX0" fmla="*/ 0 w 466340"/>
                <a:gd name="connsiteY0" fmla="*/ 453813 h 453813"/>
                <a:gd name="connsiteX1" fmla="*/ 466340 w 466340"/>
                <a:gd name="connsiteY1" fmla="*/ 0 h 453813"/>
                <a:gd name="connsiteX0" fmla="*/ 0 w 435626"/>
                <a:gd name="connsiteY0" fmla="*/ 254236 h 254236"/>
                <a:gd name="connsiteX1" fmla="*/ 435626 w 435626"/>
                <a:gd name="connsiteY1" fmla="*/ 0 h 254236"/>
              </a:gdLst>
              <a:ahLst/>
              <a:cxnLst>
                <a:cxn ang="0">
                  <a:pos x="connsiteX0" y="connsiteY0"/>
                </a:cxn>
                <a:cxn ang="0">
                  <a:pos x="connsiteX1" y="connsiteY1"/>
                </a:cxn>
              </a:cxnLst>
              <a:rect l="l" t="t" r="r" b="b"/>
              <a:pathLst>
                <a:path w="435626" h="254236">
                  <a:moveTo>
                    <a:pt x="0" y="254236"/>
                  </a:moveTo>
                  <a:lnTo>
                    <a:pt x="435626"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TextBox 130"/>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2" name="TextBox 131"/>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grpSp>
        <p:nvGrpSpPr>
          <p:cNvPr id="133" name="Group 132"/>
          <p:cNvGrpSpPr/>
          <p:nvPr/>
        </p:nvGrpSpPr>
        <p:grpSpPr>
          <a:xfrm>
            <a:off x="3246302" y="5337149"/>
            <a:ext cx="1418930" cy="1204557"/>
            <a:chOff x="6200181" y="5280762"/>
            <a:chExt cx="457200" cy="228600"/>
          </a:xfrm>
        </p:grpSpPr>
        <p:sp>
          <p:nvSpPr>
            <p:cNvPr id="134" name="Arc 133"/>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Arc 135"/>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46" name="TextBox 14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8" name="TextBox 97"/>
          <p:cNvSpPr txBox="1"/>
          <p:nvPr/>
        </p:nvSpPr>
        <p:spPr>
          <a:xfrm>
            <a:off x="9781080" y="5222028"/>
            <a:ext cx="957058" cy="369332"/>
          </a:xfrm>
          <a:prstGeom prst="rect">
            <a:avLst/>
          </a:prstGeom>
          <a:noFill/>
        </p:spPr>
        <p:txBody>
          <a:bodyPr wrap="none" rtlCol="0">
            <a:spAutoFit/>
          </a:bodyPr>
          <a:lstStyle/>
          <a:p>
            <a:pPr algn="ctr"/>
            <a:r>
              <a:rPr lang="en-US" dirty="0" smtClean="0"/>
              <a:t>DC AVG</a:t>
            </a:r>
            <a:endParaRPr lang="en-US" dirty="0"/>
          </a:p>
        </p:txBody>
      </p:sp>
    </p:spTree>
    <p:extLst>
      <p:ext uri="{BB962C8B-B14F-4D97-AF65-F5344CB8AC3E}">
        <p14:creationId xmlns:p14="http://schemas.microsoft.com/office/powerpoint/2010/main" val="177785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9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Unregulated power supply</a:t>
            </a:r>
            <a:endParaRPr lang="en-US" dirty="0"/>
          </a:p>
        </p:txBody>
      </p:sp>
      <p:grpSp>
        <p:nvGrpSpPr>
          <p:cNvPr id="34" name="Group 33"/>
          <p:cNvGrpSpPr/>
          <p:nvPr/>
        </p:nvGrpSpPr>
        <p:grpSpPr>
          <a:xfrm rot="10800000">
            <a:off x="1425488" y="2484578"/>
            <a:ext cx="9913072" cy="2626264"/>
            <a:chOff x="1712415" y="2484579"/>
            <a:chExt cx="8751981" cy="2318657"/>
          </a:xfrm>
        </p:grpSpPr>
        <p:grpSp>
          <p:nvGrpSpPr>
            <p:cNvPr id="3" name="Power Cable"/>
            <p:cNvGrpSpPr>
              <a:grpSpLocks noChangeAspect="1"/>
            </p:cNvGrpSpPr>
            <p:nvPr/>
          </p:nvGrpSpPr>
          <p:grpSpPr>
            <a:xfrm rot="10800000">
              <a:off x="1712415" y="3401815"/>
              <a:ext cx="3910013" cy="484188"/>
              <a:chOff x="536575" y="2897188"/>
              <a:chExt cx="3910013" cy="484188"/>
            </a:xfrm>
          </p:grpSpPr>
          <p:sp>
            <p:nvSpPr>
              <p:cNvPr id="4"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End  Molding"/>
            <p:cNvSpPr>
              <a:spLocks/>
            </p:cNvSpPr>
            <p:nvPr/>
          </p:nvSpPr>
          <p:spPr bwMode="auto">
            <a:xfrm>
              <a:off x="5565595" y="3401814"/>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5667830" y="3411609"/>
              <a:ext cx="1295877" cy="464961"/>
            </a:xfrm>
            <a:custGeom>
              <a:avLst/>
              <a:gdLst>
                <a:gd name="connsiteX0" fmla="*/ 1194277 w 1295877"/>
                <a:gd name="connsiteY0" fmla="*/ 283100 h 464961"/>
                <a:gd name="connsiteX1" fmla="*/ 1295877 w 1295877"/>
                <a:gd name="connsiteY1" fmla="*/ 283100 h 464961"/>
                <a:gd name="connsiteX2" fmla="*/ 1295877 w 1295877"/>
                <a:gd name="connsiteY2" fmla="*/ 464961 h 464961"/>
                <a:gd name="connsiteX3" fmla="*/ 1194277 w 1295877"/>
                <a:gd name="connsiteY3" fmla="*/ 459549 h 464961"/>
                <a:gd name="connsiteX4" fmla="*/ 995998 w 1295877"/>
                <a:gd name="connsiteY4" fmla="*/ 283100 h 464961"/>
                <a:gd name="connsiteX5" fmla="*/ 1097598 w 1295877"/>
                <a:gd name="connsiteY5" fmla="*/ 283100 h 464961"/>
                <a:gd name="connsiteX6" fmla="*/ 1097598 w 1295877"/>
                <a:gd name="connsiteY6" fmla="*/ 454399 h 464961"/>
                <a:gd name="connsiteX7" fmla="*/ 995998 w 1295877"/>
                <a:gd name="connsiteY7" fmla="*/ 448986 h 464961"/>
                <a:gd name="connsiteX8" fmla="*/ 797719 w 1295877"/>
                <a:gd name="connsiteY8" fmla="*/ 283100 h 464961"/>
                <a:gd name="connsiteX9" fmla="*/ 899319 w 1295877"/>
                <a:gd name="connsiteY9" fmla="*/ 283100 h 464961"/>
                <a:gd name="connsiteX10" fmla="*/ 899319 w 1295877"/>
                <a:gd name="connsiteY10" fmla="*/ 443836 h 464961"/>
                <a:gd name="connsiteX11" fmla="*/ 797719 w 1295877"/>
                <a:gd name="connsiteY11" fmla="*/ 438424 h 464961"/>
                <a:gd name="connsiteX12" fmla="*/ 599440 w 1295877"/>
                <a:gd name="connsiteY12" fmla="*/ 283100 h 464961"/>
                <a:gd name="connsiteX13" fmla="*/ 701040 w 1295877"/>
                <a:gd name="connsiteY13" fmla="*/ 283100 h 464961"/>
                <a:gd name="connsiteX14" fmla="*/ 701040 w 1295877"/>
                <a:gd name="connsiteY14" fmla="*/ 433274 h 464961"/>
                <a:gd name="connsiteX15" fmla="*/ 599440 w 1295877"/>
                <a:gd name="connsiteY15" fmla="*/ 427861 h 464961"/>
                <a:gd name="connsiteX16" fmla="*/ 403225 w 1295877"/>
                <a:gd name="connsiteY16" fmla="*/ 283100 h 464961"/>
                <a:gd name="connsiteX17" fmla="*/ 504825 w 1295877"/>
                <a:gd name="connsiteY17" fmla="*/ 283100 h 464961"/>
                <a:gd name="connsiteX18" fmla="*/ 504825 w 1295877"/>
                <a:gd name="connsiteY18" fmla="*/ 422821 h 464961"/>
                <a:gd name="connsiteX19" fmla="*/ 403225 w 1295877"/>
                <a:gd name="connsiteY19" fmla="*/ 417409 h 464961"/>
                <a:gd name="connsiteX20" fmla="*/ 203835 w 1295877"/>
                <a:gd name="connsiteY20" fmla="*/ 283100 h 464961"/>
                <a:gd name="connsiteX21" fmla="*/ 305435 w 1295877"/>
                <a:gd name="connsiteY21" fmla="*/ 283100 h 464961"/>
                <a:gd name="connsiteX22" fmla="*/ 305435 w 1295877"/>
                <a:gd name="connsiteY22" fmla="*/ 412199 h 464961"/>
                <a:gd name="connsiteX23" fmla="*/ 203835 w 1295877"/>
                <a:gd name="connsiteY23" fmla="*/ 406787 h 464961"/>
                <a:gd name="connsiteX24" fmla="*/ 0 w 1295877"/>
                <a:gd name="connsiteY24" fmla="*/ 283100 h 464961"/>
                <a:gd name="connsiteX25" fmla="*/ 101600 w 1295877"/>
                <a:gd name="connsiteY25" fmla="*/ 283100 h 464961"/>
                <a:gd name="connsiteX26" fmla="*/ 101600 w 1295877"/>
                <a:gd name="connsiteY26" fmla="*/ 401341 h 464961"/>
                <a:gd name="connsiteX27" fmla="*/ 0 w 1295877"/>
                <a:gd name="connsiteY27" fmla="*/ 395928 h 464961"/>
                <a:gd name="connsiteX28" fmla="*/ 101600 w 1295877"/>
                <a:gd name="connsiteY28" fmla="*/ 63620 h 464961"/>
                <a:gd name="connsiteX29" fmla="*/ 101600 w 1295877"/>
                <a:gd name="connsiteY29" fmla="*/ 181500 h 464961"/>
                <a:gd name="connsiteX30" fmla="*/ 0 w 1295877"/>
                <a:gd name="connsiteY30" fmla="*/ 181500 h 464961"/>
                <a:gd name="connsiteX31" fmla="*/ 0 w 1295877"/>
                <a:gd name="connsiteY31" fmla="*/ 69033 h 464961"/>
                <a:gd name="connsiteX32" fmla="*/ 305435 w 1295877"/>
                <a:gd name="connsiteY32" fmla="*/ 52762 h 464961"/>
                <a:gd name="connsiteX33" fmla="*/ 305435 w 1295877"/>
                <a:gd name="connsiteY33" fmla="*/ 181500 h 464961"/>
                <a:gd name="connsiteX34" fmla="*/ 203835 w 1295877"/>
                <a:gd name="connsiteY34" fmla="*/ 181500 h 464961"/>
                <a:gd name="connsiteX35" fmla="*/ 203835 w 1295877"/>
                <a:gd name="connsiteY35" fmla="*/ 58174 h 464961"/>
                <a:gd name="connsiteX36" fmla="*/ 504825 w 1295877"/>
                <a:gd name="connsiteY36" fmla="*/ 42140 h 464961"/>
                <a:gd name="connsiteX37" fmla="*/ 504825 w 1295877"/>
                <a:gd name="connsiteY37" fmla="*/ 181500 h 464961"/>
                <a:gd name="connsiteX38" fmla="*/ 403225 w 1295877"/>
                <a:gd name="connsiteY38" fmla="*/ 181500 h 464961"/>
                <a:gd name="connsiteX39" fmla="*/ 403225 w 1295877"/>
                <a:gd name="connsiteY39" fmla="*/ 47552 h 464961"/>
                <a:gd name="connsiteX40" fmla="*/ 701040 w 1295877"/>
                <a:gd name="connsiteY40" fmla="*/ 31688 h 464961"/>
                <a:gd name="connsiteX41" fmla="*/ 701040 w 1295877"/>
                <a:gd name="connsiteY41" fmla="*/ 181500 h 464961"/>
                <a:gd name="connsiteX42" fmla="*/ 599440 w 1295877"/>
                <a:gd name="connsiteY42" fmla="*/ 181500 h 464961"/>
                <a:gd name="connsiteX43" fmla="*/ 599440 w 1295877"/>
                <a:gd name="connsiteY43" fmla="*/ 37100 h 464961"/>
                <a:gd name="connsiteX44" fmla="*/ 899319 w 1295877"/>
                <a:gd name="connsiteY44" fmla="*/ 21125 h 464961"/>
                <a:gd name="connsiteX45" fmla="*/ 899319 w 1295877"/>
                <a:gd name="connsiteY45" fmla="*/ 181500 h 464961"/>
                <a:gd name="connsiteX46" fmla="*/ 797719 w 1295877"/>
                <a:gd name="connsiteY46" fmla="*/ 181500 h 464961"/>
                <a:gd name="connsiteX47" fmla="*/ 797719 w 1295877"/>
                <a:gd name="connsiteY47" fmla="*/ 26537 h 464961"/>
                <a:gd name="connsiteX48" fmla="*/ 1097598 w 1295877"/>
                <a:gd name="connsiteY48" fmla="*/ 10563 h 464961"/>
                <a:gd name="connsiteX49" fmla="*/ 1097598 w 1295877"/>
                <a:gd name="connsiteY49" fmla="*/ 181500 h 464961"/>
                <a:gd name="connsiteX50" fmla="*/ 995998 w 1295877"/>
                <a:gd name="connsiteY50" fmla="*/ 181500 h 464961"/>
                <a:gd name="connsiteX51" fmla="*/ 995998 w 1295877"/>
                <a:gd name="connsiteY51" fmla="*/ 15975 h 464961"/>
                <a:gd name="connsiteX52" fmla="*/ 1295877 w 1295877"/>
                <a:gd name="connsiteY52" fmla="*/ 0 h 464961"/>
                <a:gd name="connsiteX53" fmla="*/ 1295877 w 1295877"/>
                <a:gd name="connsiteY53" fmla="*/ 181500 h 464961"/>
                <a:gd name="connsiteX54" fmla="*/ 1194277 w 1295877"/>
                <a:gd name="connsiteY54" fmla="*/ 181500 h 464961"/>
                <a:gd name="connsiteX55" fmla="*/ 1194277 w 1295877"/>
                <a:gd name="connsiteY55" fmla="*/ 5412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95877" h="464961">
                  <a:moveTo>
                    <a:pt x="1194277" y="283100"/>
                  </a:moveTo>
                  <a:lnTo>
                    <a:pt x="1295877" y="283100"/>
                  </a:lnTo>
                  <a:lnTo>
                    <a:pt x="1295877" y="464961"/>
                  </a:lnTo>
                  <a:lnTo>
                    <a:pt x="1194277" y="459549"/>
                  </a:lnTo>
                  <a:close/>
                  <a:moveTo>
                    <a:pt x="995998" y="283100"/>
                  </a:moveTo>
                  <a:lnTo>
                    <a:pt x="1097598" y="283100"/>
                  </a:lnTo>
                  <a:lnTo>
                    <a:pt x="1097598" y="454399"/>
                  </a:lnTo>
                  <a:lnTo>
                    <a:pt x="995998" y="448986"/>
                  </a:lnTo>
                  <a:close/>
                  <a:moveTo>
                    <a:pt x="797719" y="283100"/>
                  </a:moveTo>
                  <a:lnTo>
                    <a:pt x="899319" y="283100"/>
                  </a:lnTo>
                  <a:lnTo>
                    <a:pt x="899319" y="443836"/>
                  </a:lnTo>
                  <a:lnTo>
                    <a:pt x="797719" y="438424"/>
                  </a:lnTo>
                  <a:close/>
                  <a:moveTo>
                    <a:pt x="599440" y="283100"/>
                  </a:moveTo>
                  <a:lnTo>
                    <a:pt x="701040" y="283100"/>
                  </a:lnTo>
                  <a:lnTo>
                    <a:pt x="701040" y="433274"/>
                  </a:lnTo>
                  <a:lnTo>
                    <a:pt x="599440" y="427861"/>
                  </a:lnTo>
                  <a:close/>
                  <a:moveTo>
                    <a:pt x="403225" y="283100"/>
                  </a:moveTo>
                  <a:lnTo>
                    <a:pt x="504825" y="283100"/>
                  </a:lnTo>
                  <a:lnTo>
                    <a:pt x="504825" y="422821"/>
                  </a:lnTo>
                  <a:lnTo>
                    <a:pt x="403225" y="417409"/>
                  </a:lnTo>
                  <a:close/>
                  <a:moveTo>
                    <a:pt x="203835" y="283100"/>
                  </a:moveTo>
                  <a:lnTo>
                    <a:pt x="305435" y="283100"/>
                  </a:lnTo>
                  <a:lnTo>
                    <a:pt x="305435" y="412199"/>
                  </a:lnTo>
                  <a:lnTo>
                    <a:pt x="203835" y="406787"/>
                  </a:lnTo>
                  <a:close/>
                  <a:moveTo>
                    <a:pt x="0" y="283100"/>
                  </a:moveTo>
                  <a:lnTo>
                    <a:pt x="101600" y="283100"/>
                  </a:lnTo>
                  <a:lnTo>
                    <a:pt x="101600" y="401341"/>
                  </a:lnTo>
                  <a:lnTo>
                    <a:pt x="0" y="395928"/>
                  </a:lnTo>
                  <a:close/>
                  <a:moveTo>
                    <a:pt x="101600" y="63620"/>
                  </a:moveTo>
                  <a:lnTo>
                    <a:pt x="101600" y="181500"/>
                  </a:lnTo>
                  <a:lnTo>
                    <a:pt x="0" y="181500"/>
                  </a:lnTo>
                  <a:lnTo>
                    <a:pt x="0" y="69033"/>
                  </a:lnTo>
                  <a:close/>
                  <a:moveTo>
                    <a:pt x="305435" y="52762"/>
                  </a:moveTo>
                  <a:lnTo>
                    <a:pt x="305435" y="181500"/>
                  </a:lnTo>
                  <a:lnTo>
                    <a:pt x="203835" y="181500"/>
                  </a:lnTo>
                  <a:lnTo>
                    <a:pt x="203835" y="58174"/>
                  </a:lnTo>
                  <a:close/>
                  <a:moveTo>
                    <a:pt x="504825" y="42140"/>
                  </a:moveTo>
                  <a:lnTo>
                    <a:pt x="504825" y="181500"/>
                  </a:lnTo>
                  <a:lnTo>
                    <a:pt x="403225" y="181500"/>
                  </a:lnTo>
                  <a:lnTo>
                    <a:pt x="403225" y="47552"/>
                  </a:lnTo>
                  <a:close/>
                  <a:moveTo>
                    <a:pt x="701040" y="31688"/>
                  </a:moveTo>
                  <a:lnTo>
                    <a:pt x="701040" y="181500"/>
                  </a:lnTo>
                  <a:lnTo>
                    <a:pt x="599440" y="181500"/>
                  </a:lnTo>
                  <a:lnTo>
                    <a:pt x="599440" y="37100"/>
                  </a:lnTo>
                  <a:close/>
                  <a:moveTo>
                    <a:pt x="899319" y="21125"/>
                  </a:moveTo>
                  <a:lnTo>
                    <a:pt x="899319" y="181500"/>
                  </a:lnTo>
                  <a:lnTo>
                    <a:pt x="797719" y="181500"/>
                  </a:lnTo>
                  <a:lnTo>
                    <a:pt x="797719" y="26537"/>
                  </a:lnTo>
                  <a:close/>
                  <a:moveTo>
                    <a:pt x="1097598" y="10563"/>
                  </a:moveTo>
                  <a:lnTo>
                    <a:pt x="1097598" y="181500"/>
                  </a:lnTo>
                  <a:lnTo>
                    <a:pt x="995998" y="181500"/>
                  </a:lnTo>
                  <a:lnTo>
                    <a:pt x="995998" y="15975"/>
                  </a:lnTo>
                  <a:close/>
                  <a:moveTo>
                    <a:pt x="1295877" y="0"/>
                  </a:moveTo>
                  <a:lnTo>
                    <a:pt x="1295877" y="181500"/>
                  </a:lnTo>
                  <a:lnTo>
                    <a:pt x="1194277" y="181500"/>
                  </a:lnTo>
                  <a:lnTo>
                    <a:pt x="1194277" y="5412"/>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2" name="Rounded Rectangle 31"/>
            <p:cNvSpPr/>
            <p:nvPr/>
          </p:nvSpPr>
          <p:spPr>
            <a:xfrm>
              <a:off x="7100710" y="2484579"/>
              <a:ext cx="3363686" cy="2318657"/>
            </a:xfrm>
            <a:prstGeom prst="roundRect">
              <a:avLst>
                <a:gd name="adj" fmla="val 6104"/>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5400000">
              <a:off x="7698218" y="2241871"/>
              <a:ext cx="1997360" cy="2804074"/>
            </a:xfrm>
            <a:prstGeom prst="roundRect">
              <a:avLst>
                <a:gd name="adj" fmla="val 6104"/>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AC-DC</a:t>
              </a:r>
              <a:br>
                <a:rPr lang="en-US" dirty="0" smtClean="0"/>
              </a:br>
              <a:r>
                <a:rPr lang="en-US" dirty="0" smtClean="0"/>
                <a:t>Power Supply</a:t>
              </a:r>
              <a:br>
                <a:rPr lang="en-US" dirty="0" smtClean="0"/>
              </a:br>
              <a:r>
                <a:rPr lang="en-US" dirty="0" smtClean="0"/>
                <a:t/>
              </a:r>
              <a:br>
                <a:rPr lang="en-US" dirty="0" smtClean="0"/>
              </a:br>
              <a:r>
                <a:rPr lang="en-US" dirty="0" smtClean="0"/>
                <a:t>Input:</a:t>
              </a:r>
              <a:br>
                <a:rPr lang="en-US" dirty="0" smtClean="0"/>
              </a:br>
              <a:r>
                <a:rPr lang="en-US" dirty="0" smtClean="0"/>
                <a:t>120VAC</a:t>
              </a:r>
              <a:br>
                <a:rPr lang="en-US" dirty="0" smtClean="0"/>
              </a:br>
              <a:r>
                <a:rPr lang="en-US" dirty="0" smtClean="0"/>
                <a:t/>
              </a:r>
              <a:br>
                <a:rPr lang="en-US" dirty="0" smtClean="0"/>
              </a:br>
              <a:r>
                <a:rPr lang="en-US" dirty="0" smtClean="0"/>
                <a:t>Output:</a:t>
              </a:r>
              <a:br>
                <a:rPr lang="en-US" dirty="0" smtClean="0"/>
              </a:br>
              <a:r>
                <a:rPr lang="en-US" dirty="0" smtClean="0"/>
                <a:t>12VDC / 600ma</a:t>
              </a:r>
              <a:endParaRPr lang="en-US" dirty="0"/>
            </a:p>
          </p:txBody>
        </p:sp>
      </p:grpSp>
    </p:spTree>
    <p:extLst>
      <p:ext uri="{BB962C8B-B14F-4D97-AF65-F5344CB8AC3E}">
        <p14:creationId xmlns:p14="http://schemas.microsoft.com/office/powerpoint/2010/main" val="1171151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Unregulated power supply</a:t>
            </a:r>
            <a:endParaRPr lang="en-US" dirty="0"/>
          </a:p>
        </p:txBody>
      </p:sp>
      <p:grpSp>
        <p:nvGrpSpPr>
          <p:cNvPr id="34" name="Group 33"/>
          <p:cNvGrpSpPr/>
          <p:nvPr/>
        </p:nvGrpSpPr>
        <p:grpSpPr>
          <a:xfrm rot="10800000">
            <a:off x="1425488" y="2484578"/>
            <a:ext cx="9913072" cy="2626264"/>
            <a:chOff x="1712415" y="2484579"/>
            <a:chExt cx="8751981" cy="2318657"/>
          </a:xfrm>
        </p:grpSpPr>
        <p:grpSp>
          <p:nvGrpSpPr>
            <p:cNvPr id="3" name="Power Cable"/>
            <p:cNvGrpSpPr>
              <a:grpSpLocks noChangeAspect="1"/>
            </p:cNvGrpSpPr>
            <p:nvPr/>
          </p:nvGrpSpPr>
          <p:grpSpPr>
            <a:xfrm rot="10800000">
              <a:off x="1712415" y="3401815"/>
              <a:ext cx="3910013" cy="484188"/>
              <a:chOff x="536575" y="2897188"/>
              <a:chExt cx="3910013" cy="484188"/>
            </a:xfrm>
          </p:grpSpPr>
          <p:sp>
            <p:nvSpPr>
              <p:cNvPr id="4"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End  Molding"/>
            <p:cNvSpPr>
              <a:spLocks/>
            </p:cNvSpPr>
            <p:nvPr/>
          </p:nvSpPr>
          <p:spPr bwMode="auto">
            <a:xfrm>
              <a:off x="5565595" y="3401814"/>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5667830" y="3411609"/>
              <a:ext cx="1295877" cy="464961"/>
            </a:xfrm>
            <a:custGeom>
              <a:avLst/>
              <a:gdLst>
                <a:gd name="connsiteX0" fmla="*/ 1194277 w 1295877"/>
                <a:gd name="connsiteY0" fmla="*/ 283100 h 464961"/>
                <a:gd name="connsiteX1" fmla="*/ 1295877 w 1295877"/>
                <a:gd name="connsiteY1" fmla="*/ 283100 h 464961"/>
                <a:gd name="connsiteX2" fmla="*/ 1295877 w 1295877"/>
                <a:gd name="connsiteY2" fmla="*/ 464961 h 464961"/>
                <a:gd name="connsiteX3" fmla="*/ 1194277 w 1295877"/>
                <a:gd name="connsiteY3" fmla="*/ 459549 h 464961"/>
                <a:gd name="connsiteX4" fmla="*/ 995998 w 1295877"/>
                <a:gd name="connsiteY4" fmla="*/ 283100 h 464961"/>
                <a:gd name="connsiteX5" fmla="*/ 1097598 w 1295877"/>
                <a:gd name="connsiteY5" fmla="*/ 283100 h 464961"/>
                <a:gd name="connsiteX6" fmla="*/ 1097598 w 1295877"/>
                <a:gd name="connsiteY6" fmla="*/ 454399 h 464961"/>
                <a:gd name="connsiteX7" fmla="*/ 995998 w 1295877"/>
                <a:gd name="connsiteY7" fmla="*/ 448986 h 464961"/>
                <a:gd name="connsiteX8" fmla="*/ 797719 w 1295877"/>
                <a:gd name="connsiteY8" fmla="*/ 283100 h 464961"/>
                <a:gd name="connsiteX9" fmla="*/ 899319 w 1295877"/>
                <a:gd name="connsiteY9" fmla="*/ 283100 h 464961"/>
                <a:gd name="connsiteX10" fmla="*/ 899319 w 1295877"/>
                <a:gd name="connsiteY10" fmla="*/ 443836 h 464961"/>
                <a:gd name="connsiteX11" fmla="*/ 797719 w 1295877"/>
                <a:gd name="connsiteY11" fmla="*/ 438424 h 464961"/>
                <a:gd name="connsiteX12" fmla="*/ 599440 w 1295877"/>
                <a:gd name="connsiteY12" fmla="*/ 283100 h 464961"/>
                <a:gd name="connsiteX13" fmla="*/ 701040 w 1295877"/>
                <a:gd name="connsiteY13" fmla="*/ 283100 h 464961"/>
                <a:gd name="connsiteX14" fmla="*/ 701040 w 1295877"/>
                <a:gd name="connsiteY14" fmla="*/ 433274 h 464961"/>
                <a:gd name="connsiteX15" fmla="*/ 599440 w 1295877"/>
                <a:gd name="connsiteY15" fmla="*/ 427861 h 464961"/>
                <a:gd name="connsiteX16" fmla="*/ 403225 w 1295877"/>
                <a:gd name="connsiteY16" fmla="*/ 283100 h 464961"/>
                <a:gd name="connsiteX17" fmla="*/ 504825 w 1295877"/>
                <a:gd name="connsiteY17" fmla="*/ 283100 h 464961"/>
                <a:gd name="connsiteX18" fmla="*/ 504825 w 1295877"/>
                <a:gd name="connsiteY18" fmla="*/ 422821 h 464961"/>
                <a:gd name="connsiteX19" fmla="*/ 403225 w 1295877"/>
                <a:gd name="connsiteY19" fmla="*/ 417409 h 464961"/>
                <a:gd name="connsiteX20" fmla="*/ 203835 w 1295877"/>
                <a:gd name="connsiteY20" fmla="*/ 283100 h 464961"/>
                <a:gd name="connsiteX21" fmla="*/ 305435 w 1295877"/>
                <a:gd name="connsiteY21" fmla="*/ 283100 h 464961"/>
                <a:gd name="connsiteX22" fmla="*/ 305435 w 1295877"/>
                <a:gd name="connsiteY22" fmla="*/ 412199 h 464961"/>
                <a:gd name="connsiteX23" fmla="*/ 203835 w 1295877"/>
                <a:gd name="connsiteY23" fmla="*/ 406787 h 464961"/>
                <a:gd name="connsiteX24" fmla="*/ 0 w 1295877"/>
                <a:gd name="connsiteY24" fmla="*/ 283100 h 464961"/>
                <a:gd name="connsiteX25" fmla="*/ 101600 w 1295877"/>
                <a:gd name="connsiteY25" fmla="*/ 283100 h 464961"/>
                <a:gd name="connsiteX26" fmla="*/ 101600 w 1295877"/>
                <a:gd name="connsiteY26" fmla="*/ 401341 h 464961"/>
                <a:gd name="connsiteX27" fmla="*/ 0 w 1295877"/>
                <a:gd name="connsiteY27" fmla="*/ 395928 h 464961"/>
                <a:gd name="connsiteX28" fmla="*/ 101600 w 1295877"/>
                <a:gd name="connsiteY28" fmla="*/ 63620 h 464961"/>
                <a:gd name="connsiteX29" fmla="*/ 101600 w 1295877"/>
                <a:gd name="connsiteY29" fmla="*/ 181500 h 464961"/>
                <a:gd name="connsiteX30" fmla="*/ 0 w 1295877"/>
                <a:gd name="connsiteY30" fmla="*/ 181500 h 464961"/>
                <a:gd name="connsiteX31" fmla="*/ 0 w 1295877"/>
                <a:gd name="connsiteY31" fmla="*/ 69033 h 464961"/>
                <a:gd name="connsiteX32" fmla="*/ 305435 w 1295877"/>
                <a:gd name="connsiteY32" fmla="*/ 52762 h 464961"/>
                <a:gd name="connsiteX33" fmla="*/ 305435 w 1295877"/>
                <a:gd name="connsiteY33" fmla="*/ 181500 h 464961"/>
                <a:gd name="connsiteX34" fmla="*/ 203835 w 1295877"/>
                <a:gd name="connsiteY34" fmla="*/ 181500 h 464961"/>
                <a:gd name="connsiteX35" fmla="*/ 203835 w 1295877"/>
                <a:gd name="connsiteY35" fmla="*/ 58174 h 464961"/>
                <a:gd name="connsiteX36" fmla="*/ 504825 w 1295877"/>
                <a:gd name="connsiteY36" fmla="*/ 42140 h 464961"/>
                <a:gd name="connsiteX37" fmla="*/ 504825 w 1295877"/>
                <a:gd name="connsiteY37" fmla="*/ 181500 h 464961"/>
                <a:gd name="connsiteX38" fmla="*/ 403225 w 1295877"/>
                <a:gd name="connsiteY38" fmla="*/ 181500 h 464961"/>
                <a:gd name="connsiteX39" fmla="*/ 403225 w 1295877"/>
                <a:gd name="connsiteY39" fmla="*/ 47552 h 464961"/>
                <a:gd name="connsiteX40" fmla="*/ 701040 w 1295877"/>
                <a:gd name="connsiteY40" fmla="*/ 31688 h 464961"/>
                <a:gd name="connsiteX41" fmla="*/ 701040 w 1295877"/>
                <a:gd name="connsiteY41" fmla="*/ 181500 h 464961"/>
                <a:gd name="connsiteX42" fmla="*/ 599440 w 1295877"/>
                <a:gd name="connsiteY42" fmla="*/ 181500 h 464961"/>
                <a:gd name="connsiteX43" fmla="*/ 599440 w 1295877"/>
                <a:gd name="connsiteY43" fmla="*/ 37100 h 464961"/>
                <a:gd name="connsiteX44" fmla="*/ 899319 w 1295877"/>
                <a:gd name="connsiteY44" fmla="*/ 21125 h 464961"/>
                <a:gd name="connsiteX45" fmla="*/ 899319 w 1295877"/>
                <a:gd name="connsiteY45" fmla="*/ 181500 h 464961"/>
                <a:gd name="connsiteX46" fmla="*/ 797719 w 1295877"/>
                <a:gd name="connsiteY46" fmla="*/ 181500 h 464961"/>
                <a:gd name="connsiteX47" fmla="*/ 797719 w 1295877"/>
                <a:gd name="connsiteY47" fmla="*/ 26537 h 464961"/>
                <a:gd name="connsiteX48" fmla="*/ 1097598 w 1295877"/>
                <a:gd name="connsiteY48" fmla="*/ 10563 h 464961"/>
                <a:gd name="connsiteX49" fmla="*/ 1097598 w 1295877"/>
                <a:gd name="connsiteY49" fmla="*/ 181500 h 464961"/>
                <a:gd name="connsiteX50" fmla="*/ 995998 w 1295877"/>
                <a:gd name="connsiteY50" fmla="*/ 181500 h 464961"/>
                <a:gd name="connsiteX51" fmla="*/ 995998 w 1295877"/>
                <a:gd name="connsiteY51" fmla="*/ 15975 h 464961"/>
                <a:gd name="connsiteX52" fmla="*/ 1295877 w 1295877"/>
                <a:gd name="connsiteY52" fmla="*/ 0 h 464961"/>
                <a:gd name="connsiteX53" fmla="*/ 1295877 w 1295877"/>
                <a:gd name="connsiteY53" fmla="*/ 181500 h 464961"/>
                <a:gd name="connsiteX54" fmla="*/ 1194277 w 1295877"/>
                <a:gd name="connsiteY54" fmla="*/ 181500 h 464961"/>
                <a:gd name="connsiteX55" fmla="*/ 1194277 w 1295877"/>
                <a:gd name="connsiteY55" fmla="*/ 5412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95877" h="464961">
                  <a:moveTo>
                    <a:pt x="1194277" y="283100"/>
                  </a:moveTo>
                  <a:lnTo>
                    <a:pt x="1295877" y="283100"/>
                  </a:lnTo>
                  <a:lnTo>
                    <a:pt x="1295877" y="464961"/>
                  </a:lnTo>
                  <a:lnTo>
                    <a:pt x="1194277" y="459549"/>
                  </a:lnTo>
                  <a:close/>
                  <a:moveTo>
                    <a:pt x="995998" y="283100"/>
                  </a:moveTo>
                  <a:lnTo>
                    <a:pt x="1097598" y="283100"/>
                  </a:lnTo>
                  <a:lnTo>
                    <a:pt x="1097598" y="454399"/>
                  </a:lnTo>
                  <a:lnTo>
                    <a:pt x="995998" y="448986"/>
                  </a:lnTo>
                  <a:close/>
                  <a:moveTo>
                    <a:pt x="797719" y="283100"/>
                  </a:moveTo>
                  <a:lnTo>
                    <a:pt x="899319" y="283100"/>
                  </a:lnTo>
                  <a:lnTo>
                    <a:pt x="899319" y="443836"/>
                  </a:lnTo>
                  <a:lnTo>
                    <a:pt x="797719" y="438424"/>
                  </a:lnTo>
                  <a:close/>
                  <a:moveTo>
                    <a:pt x="599440" y="283100"/>
                  </a:moveTo>
                  <a:lnTo>
                    <a:pt x="701040" y="283100"/>
                  </a:lnTo>
                  <a:lnTo>
                    <a:pt x="701040" y="433274"/>
                  </a:lnTo>
                  <a:lnTo>
                    <a:pt x="599440" y="427861"/>
                  </a:lnTo>
                  <a:close/>
                  <a:moveTo>
                    <a:pt x="403225" y="283100"/>
                  </a:moveTo>
                  <a:lnTo>
                    <a:pt x="504825" y="283100"/>
                  </a:lnTo>
                  <a:lnTo>
                    <a:pt x="504825" y="422821"/>
                  </a:lnTo>
                  <a:lnTo>
                    <a:pt x="403225" y="417409"/>
                  </a:lnTo>
                  <a:close/>
                  <a:moveTo>
                    <a:pt x="203835" y="283100"/>
                  </a:moveTo>
                  <a:lnTo>
                    <a:pt x="305435" y="283100"/>
                  </a:lnTo>
                  <a:lnTo>
                    <a:pt x="305435" y="412199"/>
                  </a:lnTo>
                  <a:lnTo>
                    <a:pt x="203835" y="406787"/>
                  </a:lnTo>
                  <a:close/>
                  <a:moveTo>
                    <a:pt x="0" y="283100"/>
                  </a:moveTo>
                  <a:lnTo>
                    <a:pt x="101600" y="283100"/>
                  </a:lnTo>
                  <a:lnTo>
                    <a:pt x="101600" y="401341"/>
                  </a:lnTo>
                  <a:lnTo>
                    <a:pt x="0" y="395928"/>
                  </a:lnTo>
                  <a:close/>
                  <a:moveTo>
                    <a:pt x="101600" y="63620"/>
                  </a:moveTo>
                  <a:lnTo>
                    <a:pt x="101600" y="181500"/>
                  </a:lnTo>
                  <a:lnTo>
                    <a:pt x="0" y="181500"/>
                  </a:lnTo>
                  <a:lnTo>
                    <a:pt x="0" y="69033"/>
                  </a:lnTo>
                  <a:close/>
                  <a:moveTo>
                    <a:pt x="305435" y="52762"/>
                  </a:moveTo>
                  <a:lnTo>
                    <a:pt x="305435" y="181500"/>
                  </a:lnTo>
                  <a:lnTo>
                    <a:pt x="203835" y="181500"/>
                  </a:lnTo>
                  <a:lnTo>
                    <a:pt x="203835" y="58174"/>
                  </a:lnTo>
                  <a:close/>
                  <a:moveTo>
                    <a:pt x="504825" y="42140"/>
                  </a:moveTo>
                  <a:lnTo>
                    <a:pt x="504825" y="181500"/>
                  </a:lnTo>
                  <a:lnTo>
                    <a:pt x="403225" y="181500"/>
                  </a:lnTo>
                  <a:lnTo>
                    <a:pt x="403225" y="47552"/>
                  </a:lnTo>
                  <a:close/>
                  <a:moveTo>
                    <a:pt x="701040" y="31688"/>
                  </a:moveTo>
                  <a:lnTo>
                    <a:pt x="701040" y="181500"/>
                  </a:lnTo>
                  <a:lnTo>
                    <a:pt x="599440" y="181500"/>
                  </a:lnTo>
                  <a:lnTo>
                    <a:pt x="599440" y="37100"/>
                  </a:lnTo>
                  <a:close/>
                  <a:moveTo>
                    <a:pt x="899319" y="21125"/>
                  </a:moveTo>
                  <a:lnTo>
                    <a:pt x="899319" y="181500"/>
                  </a:lnTo>
                  <a:lnTo>
                    <a:pt x="797719" y="181500"/>
                  </a:lnTo>
                  <a:lnTo>
                    <a:pt x="797719" y="26537"/>
                  </a:lnTo>
                  <a:close/>
                  <a:moveTo>
                    <a:pt x="1097598" y="10563"/>
                  </a:moveTo>
                  <a:lnTo>
                    <a:pt x="1097598" y="181500"/>
                  </a:lnTo>
                  <a:lnTo>
                    <a:pt x="995998" y="181500"/>
                  </a:lnTo>
                  <a:lnTo>
                    <a:pt x="995998" y="15975"/>
                  </a:lnTo>
                  <a:close/>
                  <a:moveTo>
                    <a:pt x="1295877" y="0"/>
                  </a:moveTo>
                  <a:lnTo>
                    <a:pt x="1295877" y="181500"/>
                  </a:lnTo>
                  <a:lnTo>
                    <a:pt x="1194277" y="181500"/>
                  </a:lnTo>
                  <a:lnTo>
                    <a:pt x="1194277" y="5412"/>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2" name="Rounded Rectangle 31"/>
            <p:cNvSpPr/>
            <p:nvPr/>
          </p:nvSpPr>
          <p:spPr>
            <a:xfrm>
              <a:off x="7100710" y="2484579"/>
              <a:ext cx="3363686" cy="2318657"/>
            </a:xfrm>
            <a:prstGeom prst="roundRect">
              <a:avLst>
                <a:gd name="adj" fmla="val 6104"/>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5400000">
              <a:off x="7698218" y="2241871"/>
              <a:ext cx="1997360" cy="2804074"/>
            </a:xfrm>
            <a:prstGeom prst="roundRect">
              <a:avLst>
                <a:gd name="adj" fmla="val 6104"/>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grpSp>
      <p:grpSp>
        <p:nvGrpSpPr>
          <p:cNvPr id="9" name="Group 8"/>
          <p:cNvGrpSpPr/>
          <p:nvPr/>
        </p:nvGrpSpPr>
        <p:grpSpPr>
          <a:xfrm>
            <a:off x="2011286" y="3302467"/>
            <a:ext cx="2841263" cy="1000112"/>
            <a:chOff x="2761053" y="5065876"/>
            <a:chExt cx="6501072" cy="2288349"/>
          </a:xfrm>
        </p:grpSpPr>
        <p:grpSp>
          <p:nvGrpSpPr>
            <p:cNvPr id="14" name="Primary Coil"/>
            <p:cNvGrpSpPr/>
            <p:nvPr/>
          </p:nvGrpSpPr>
          <p:grpSpPr>
            <a:xfrm rot="5400000">
              <a:off x="2972127" y="6143144"/>
              <a:ext cx="2167098" cy="136192"/>
              <a:chOff x="674689" y="4418390"/>
              <a:chExt cx="10022415" cy="629860"/>
            </a:xfrm>
          </p:grpSpPr>
          <p:sp>
            <p:nvSpPr>
              <p:cNvPr id="15" name="Freeform 14"/>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Secondary Coil"/>
            <p:cNvGrpSpPr/>
            <p:nvPr/>
          </p:nvGrpSpPr>
          <p:grpSpPr>
            <a:xfrm>
              <a:off x="4553973" y="5390044"/>
              <a:ext cx="136193" cy="1649235"/>
              <a:chOff x="2528949" y="3394229"/>
              <a:chExt cx="136193" cy="1649235"/>
            </a:xfrm>
          </p:grpSpPr>
          <p:sp>
            <p:nvSpPr>
              <p:cNvPr id="25" name="Freeform 24"/>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Core"/>
            <p:cNvGrpSpPr/>
            <p:nvPr/>
          </p:nvGrpSpPr>
          <p:grpSpPr>
            <a:xfrm>
              <a:off x="4268738" y="5094886"/>
              <a:ext cx="133814" cy="2196790"/>
              <a:chOff x="2330605" y="2843561"/>
              <a:chExt cx="133814" cy="2196790"/>
            </a:xfrm>
          </p:grpSpPr>
          <p:sp>
            <p:nvSpPr>
              <p:cNvPr id="36" name="Freeform 35"/>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37"/>
            <p:cNvSpPr/>
            <p:nvPr/>
          </p:nvSpPr>
          <p:spPr>
            <a:xfrm>
              <a:off x="2894866" y="512152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894866" y="7291676"/>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4689937" y="7291676"/>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4690858" y="5121525"/>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689937" y="5121525"/>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4689937" y="7039279"/>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Bridge Rectifier"/>
            <p:cNvGrpSpPr/>
            <p:nvPr/>
          </p:nvGrpSpPr>
          <p:grpSpPr>
            <a:xfrm>
              <a:off x="5584017" y="5258685"/>
              <a:ext cx="1877053" cy="1881970"/>
              <a:chOff x="6726767" y="3162753"/>
              <a:chExt cx="1877053" cy="1881970"/>
            </a:xfrm>
          </p:grpSpPr>
          <p:grpSp>
            <p:nvGrpSpPr>
              <p:cNvPr id="45" name="Diode"/>
              <p:cNvGrpSpPr/>
              <p:nvPr/>
            </p:nvGrpSpPr>
            <p:grpSpPr>
              <a:xfrm rot="18900000">
                <a:off x="6726767" y="3592066"/>
                <a:ext cx="1092200" cy="233572"/>
                <a:chOff x="6726767" y="3592066"/>
                <a:chExt cx="1092200" cy="233572"/>
              </a:xfrm>
            </p:grpSpPr>
            <p:sp>
              <p:nvSpPr>
                <p:cNvPr id="58" name="Freeform 5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Diode"/>
              <p:cNvGrpSpPr/>
              <p:nvPr/>
            </p:nvGrpSpPr>
            <p:grpSpPr>
              <a:xfrm rot="2700000">
                <a:off x="7506346" y="3592067"/>
                <a:ext cx="1092200" cy="233572"/>
                <a:chOff x="6726767" y="3592066"/>
                <a:chExt cx="1092200" cy="233572"/>
              </a:xfrm>
            </p:grpSpPr>
            <p:sp>
              <p:nvSpPr>
                <p:cNvPr id="55" name="Freeform 54"/>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Diode"/>
              <p:cNvGrpSpPr/>
              <p:nvPr/>
            </p:nvGrpSpPr>
            <p:grpSpPr>
              <a:xfrm rot="2700000">
                <a:off x="6728526" y="4381837"/>
                <a:ext cx="1092200" cy="233572"/>
                <a:chOff x="6726767" y="3592066"/>
                <a:chExt cx="1092200" cy="233572"/>
              </a:xfrm>
            </p:grpSpPr>
            <p:sp>
              <p:nvSpPr>
                <p:cNvPr id="52" name="Freeform 51"/>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Diode"/>
              <p:cNvGrpSpPr/>
              <p:nvPr/>
            </p:nvGrpSpPr>
            <p:grpSpPr>
              <a:xfrm rot="18900000">
                <a:off x="7511620" y="4369394"/>
                <a:ext cx="1092200" cy="233572"/>
                <a:chOff x="6726767" y="3592066"/>
                <a:chExt cx="1092200" cy="233572"/>
              </a:xfrm>
            </p:grpSpPr>
            <p:sp>
              <p:nvSpPr>
                <p:cNvPr id="49" name="Freeform 48"/>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 name="Freeform 60"/>
            <p:cNvSpPr/>
            <p:nvPr/>
          </p:nvSpPr>
          <p:spPr>
            <a:xfrm>
              <a:off x="6518737" y="5121525"/>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518737" y="6987395"/>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7303441" y="5123642"/>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03441" y="5121525"/>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5743966" y="6196584"/>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5743123" y="7182951"/>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a:off x="6401970" y="7060322"/>
              <a:ext cx="228600" cy="228600"/>
            </a:xfrm>
            <a:prstGeom prst="arc">
              <a:avLst>
                <a:gd name="adj1" fmla="val 10842441"/>
                <a:gd name="adj2" fmla="val 0"/>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Freeform 67"/>
            <p:cNvSpPr/>
            <p:nvPr/>
          </p:nvSpPr>
          <p:spPr>
            <a:xfrm>
              <a:off x="6630570" y="7171622"/>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6630570" y="7291676"/>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761053" y="5065876"/>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761053" y="7235353"/>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143253" y="5065876"/>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143253" y="7235353"/>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8054212" y="5123642"/>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7803955" y="6129482"/>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803955" y="6288949"/>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8054212" y="6288949"/>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84484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Freeform 6"/>
          <p:cNvSpPr/>
          <p:nvPr/>
        </p:nvSpPr>
        <p:spPr>
          <a:xfrm flipV="1">
            <a:off x="1768808" y="2812211"/>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1768808" y="3991583"/>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5736959" y="2812211"/>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5736959" y="3991583"/>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485072" y="2449902"/>
            <a:ext cx="2251887" cy="20272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VOLTAGE REGULATOR</a:t>
            </a:r>
            <a:endParaRPr lang="en-US"/>
          </a:p>
        </p:txBody>
      </p:sp>
    </p:spTree>
    <p:extLst>
      <p:ext uri="{BB962C8B-B14F-4D97-AF65-F5344CB8AC3E}">
        <p14:creationId xmlns:p14="http://schemas.microsoft.com/office/powerpoint/2010/main" val="2551535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voltage regulator?</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6000" i="1" dirty="0" smtClean="0"/>
              <a:t>A </a:t>
            </a:r>
            <a:r>
              <a:rPr lang="en-US" sz="6000" b="1" i="1" dirty="0" smtClean="0"/>
              <a:t>Voltage Regulator </a:t>
            </a:r>
            <a:r>
              <a:rPr lang="en-US" sz="6000" i="1" dirty="0" smtClean="0"/>
              <a:t>is a component in a system that is designed to maintain or “regulate” a constant output voltage given certain </a:t>
            </a:r>
            <a:r>
              <a:rPr lang="en-US" sz="6000" i="1" dirty="0" smtClean="0"/>
              <a:t>parameters.</a:t>
            </a:r>
            <a:endParaRPr lang="en-US" sz="6000" i="1"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2722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343" y="2105561"/>
            <a:ext cx="11423320" cy="2646878"/>
          </a:xfrm>
          <a:prstGeom prst="rect">
            <a:avLst/>
          </a:prstGeom>
          <a:noFill/>
        </p:spPr>
        <p:txBody>
          <a:bodyPr wrap="none" rtlCol="0">
            <a:spAutoFit/>
          </a:bodyPr>
          <a:lstStyle/>
          <a:p>
            <a:pPr algn="ctr"/>
            <a:r>
              <a:rPr lang="en-US" sz="16600" b="1" dirty="0" smtClean="0">
                <a:latin typeface="+mj-lt"/>
              </a:rPr>
              <a:t>SO WHAT?</a:t>
            </a:r>
            <a:endParaRPr lang="en-US" sz="16600" b="1" dirty="0">
              <a:latin typeface="+mj-lt"/>
            </a:endParaRPr>
          </a:p>
        </p:txBody>
      </p:sp>
    </p:spTree>
    <p:extLst>
      <p:ext uri="{BB962C8B-B14F-4D97-AF65-F5344CB8AC3E}">
        <p14:creationId xmlns:p14="http://schemas.microsoft.com/office/powerpoint/2010/main" val="3308234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2479" y="428179"/>
            <a:ext cx="9567043" cy="6001643"/>
          </a:xfrm>
          <a:prstGeom prst="rect">
            <a:avLst/>
          </a:prstGeom>
          <a:noFill/>
        </p:spPr>
        <p:txBody>
          <a:bodyPr wrap="none" rtlCol="0">
            <a:spAutoFit/>
          </a:bodyPr>
          <a:lstStyle/>
          <a:p>
            <a:pPr algn="ctr"/>
            <a:r>
              <a:rPr lang="en-US" sz="9600" b="1" dirty="0" smtClean="0">
                <a:latin typeface="+mj-lt"/>
              </a:rPr>
              <a:t>UNREGULATED</a:t>
            </a:r>
            <a:br>
              <a:rPr lang="en-US" sz="9600" b="1" dirty="0" smtClean="0">
                <a:latin typeface="+mj-lt"/>
              </a:rPr>
            </a:br>
            <a:r>
              <a:rPr lang="en-US" sz="9600" b="1" dirty="0" smtClean="0">
                <a:latin typeface="+mj-lt"/>
              </a:rPr>
              <a:t>POWER</a:t>
            </a:r>
            <a:br>
              <a:rPr lang="en-US" sz="9600" b="1" dirty="0" smtClean="0">
                <a:latin typeface="+mj-lt"/>
              </a:rPr>
            </a:br>
            <a:r>
              <a:rPr lang="en-US" sz="9600" b="1" dirty="0" smtClean="0">
                <a:latin typeface="+mj-lt"/>
              </a:rPr>
              <a:t>SUPPLIES</a:t>
            </a:r>
            <a:br>
              <a:rPr lang="en-US" sz="9600" b="1" dirty="0" smtClean="0">
                <a:latin typeface="+mj-lt"/>
              </a:rPr>
            </a:br>
            <a:r>
              <a:rPr lang="en-US" sz="9600" b="1" dirty="0" smtClean="0">
                <a:latin typeface="+mj-lt"/>
              </a:rPr>
              <a:t>THAT’S WHAT!</a:t>
            </a:r>
            <a:endParaRPr lang="en-US" sz="9600" b="1" dirty="0">
              <a:latin typeface="+mj-lt"/>
            </a:endParaRPr>
          </a:p>
        </p:txBody>
      </p:sp>
    </p:spTree>
    <p:extLst>
      <p:ext uri="{BB962C8B-B14F-4D97-AF65-F5344CB8AC3E}">
        <p14:creationId xmlns:p14="http://schemas.microsoft.com/office/powerpoint/2010/main" val="3079867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4603" y="612845"/>
            <a:ext cx="11142794" cy="5632311"/>
          </a:xfrm>
          <a:prstGeom prst="rect">
            <a:avLst/>
          </a:prstGeom>
          <a:noFill/>
        </p:spPr>
        <p:txBody>
          <a:bodyPr wrap="none" rtlCol="0">
            <a:spAutoFit/>
          </a:bodyPr>
          <a:lstStyle/>
          <a:p>
            <a:pPr algn="ctr"/>
            <a:r>
              <a:rPr lang="en-US" sz="7200" b="1" dirty="0" smtClean="0">
                <a:latin typeface="+mj-lt"/>
              </a:rPr>
              <a:t>OH, AND PROJECTS</a:t>
            </a:r>
            <a:br>
              <a:rPr lang="en-US" sz="7200" b="1" dirty="0" smtClean="0">
                <a:latin typeface="+mj-lt"/>
              </a:rPr>
            </a:br>
            <a:r>
              <a:rPr lang="en-US" sz="7200" b="1" dirty="0" smtClean="0">
                <a:latin typeface="+mj-lt"/>
              </a:rPr>
              <a:t>WITH MULTIPLE</a:t>
            </a:r>
            <a:br>
              <a:rPr lang="en-US" sz="7200" b="1" dirty="0" smtClean="0">
                <a:latin typeface="+mj-lt"/>
              </a:rPr>
            </a:br>
            <a:r>
              <a:rPr lang="en-US" sz="7200" b="1" dirty="0" smtClean="0">
                <a:latin typeface="+mj-lt"/>
              </a:rPr>
              <a:t>VOLTAGE AND</a:t>
            </a:r>
            <a:br>
              <a:rPr lang="en-US" sz="7200" b="1" dirty="0" smtClean="0">
                <a:latin typeface="+mj-lt"/>
              </a:rPr>
            </a:br>
            <a:r>
              <a:rPr lang="en-US" sz="7200" b="1" dirty="0" smtClean="0">
                <a:latin typeface="+mj-lt"/>
              </a:rPr>
              <a:t>POWER REQUIREMENTS</a:t>
            </a:r>
            <a:br>
              <a:rPr lang="en-US" sz="7200" b="1" dirty="0" smtClean="0">
                <a:latin typeface="+mj-lt"/>
              </a:rPr>
            </a:br>
            <a:r>
              <a:rPr lang="en-US" sz="7200" b="1" dirty="0" smtClean="0">
                <a:latin typeface="+mj-lt"/>
              </a:rPr>
              <a:t>TOO!</a:t>
            </a:r>
            <a:endParaRPr lang="en-US" sz="7200" b="1" dirty="0">
              <a:latin typeface="+mj-lt"/>
            </a:endParaRPr>
          </a:p>
        </p:txBody>
      </p:sp>
    </p:spTree>
    <p:extLst>
      <p:ext uri="{BB962C8B-B14F-4D97-AF65-F5344CB8AC3E}">
        <p14:creationId xmlns:p14="http://schemas.microsoft.com/office/powerpoint/2010/main" val="3062292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692" y="2105561"/>
            <a:ext cx="11264623" cy="2646878"/>
          </a:xfrm>
          <a:prstGeom prst="rect">
            <a:avLst/>
          </a:prstGeom>
          <a:noFill/>
        </p:spPr>
        <p:txBody>
          <a:bodyPr wrap="none" rtlCol="0">
            <a:spAutoFit/>
          </a:bodyPr>
          <a:lstStyle/>
          <a:p>
            <a:pPr algn="ctr"/>
            <a:r>
              <a:rPr lang="en-US" sz="16600" b="1" dirty="0" smtClean="0">
                <a:latin typeface="+mj-lt"/>
              </a:rPr>
              <a:t>SO THERE!</a:t>
            </a:r>
            <a:endParaRPr lang="en-US" sz="16600" b="1" dirty="0">
              <a:latin typeface="+mj-lt"/>
            </a:endParaRPr>
          </a:p>
        </p:txBody>
      </p:sp>
    </p:spTree>
    <p:extLst>
      <p:ext uri="{BB962C8B-B14F-4D97-AF65-F5344CB8AC3E}">
        <p14:creationId xmlns:p14="http://schemas.microsoft.com/office/powerpoint/2010/main" val="3316800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Coil"/>
          <p:cNvGrpSpPr/>
          <p:nvPr/>
        </p:nvGrpSpPr>
        <p:grpSpPr>
          <a:xfrm>
            <a:off x="674690" y="4418391"/>
            <a:ext cx="1387024" cy="87168"/>
            <a:chOff x="674689" y="4418390"/>
            <a:chExt cx="10022415" cy="629860"/>
          </a:xfrm>
        </p:grpSpPr>
        <p:sp>
          <p:nvSpPr>
            <p:cNvPr id="20" name="Freeform 19"/>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57150"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0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Step-Down AC Transformer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08076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6302351" y="3757843"/>
            <a:ext cx="457200" cy="228600"/>
            <a:chOff x="6200181" y="5280762"/>
            <a:chExt cx="457200" cy="228600"/>
          </a:xfrm>
        </p:grpSpPr>
        <p:sp>
          <p:nvSpPr>
            <p:cNvPr id="97" name="Arc 9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9" name="TextBox 98"/>
          <p:cNvSpPr txBox="1"/>
          <p:nvPr/>
        </p:nvSpPr>
        <p:spPr>
          <a:xfrm>
            <a:off x="7006316" y="3620609"/>
            <a:ext cx="1021433" cy="646331"/>
          </a:xfrm>
          <a:prstGeom prst="rect">
            <a:avLst/>
          </a:prstGeom>
          <a:noFill/>
        </p:spPr>
        <p:txBody>
          <a:bodyPr wrap="none" rtlCol="0">
            <a:spAutoFit/>
          </a:bodyPr>
          <a:lstStyle/>
          <a:p>
            <a:pPr algn="ctr"/>
            <a:r>
              <a:rPr lang="en-US" dirty="0" smtClean="0"/>
              <a:t>AC</a:t>
            </a:r>
            <a:br>
              <a:rPr lang="en-US" dirty="0" smtClean="0"/>
            </a:br>
            <a:r>
              <a:rPr lang="en-US" dirty="0" smtClean="0"/>
              <a:t>OUTPUT</a:t>
            </a:r>
            <a:endParaRPr lang="en-US" dirty="0"/>
          </a:p>
        </p:txBody>
      </p:sp>
      <p:sp>
        <p:nvSpPr>
          <p:cNvPr id="100" name="Oval 99"/>
          <p:cNvSpPr/>
          <p:nvPr/>
        </p:nvSpPr>
        <p:spPr>
          <a:xfrm>
            <a:off x="6601471"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601471"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148254" y="1929161"/>
            <a:ext cx="970156" cy="680224"/>
          </a:xfrm>
          <a:custGeom>
            <a:avLst/>
            <a:gdLst>
              <a:gd name="connsiteX0" fmla="*/ 970156 w 970156"/>
              <a:gd name="connsiteY0" fmla="*/ 0 h 680224"/>
              <a:gd name="connsiteX1" fmla="*/ 0 w 970156"/>
              <a:gd name="connsiteY1" fmla="*/ 0 h 680224"/>
              <a:gd name="connsiteX2" fmla="*/ 0 w 970156"/>
              <a:gd name="connsiteY2" fmla="*/ 680224 h 680224"/>
            </a:gdLst>
            <a:ahLst/>
            <a:cxnLst>
              <a:cxn ang="0">
                <a:pos x="connsiteX0" y="connsiteY0"/>
              </a:cxn>
              <a:cxn ang="0">
                <a:pos x="connsiteX1" y="connsiteY1"/>
              </a:cxn>
              <a:cxn ang="0">
                <a:pos x="connsiteX2" y="connsiteY2"/>
              </a:cxn>
            </a:cxnLst>
            <a:rect l="l" t="t" r="r" b="b"/>
            <a:pathLst>
              <a:path w="970156" h="680224">
                <a:moveTo>
                  <a:pt x="970156" y="0"/>
                </a:moveTo>
                <a:lnTo>
                  <a:pt x="0" y="0"/>
                </a:lnTo>
                <a:lnTo>
                  <a:pt x="0" y="680224"/>
                </a:lnTo>
              </a:path>
            </a:pathLst>
          </a:custGeom>
          <a:noFill/>
          <a:ln w="76200">
            <a:solidFill>
              <a:srgbClr val="00B05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flipV="1">
            <a:off x="4665839" y="5113149"/>
            <a:ext cx="970156" cy="680224"/>
          </a:xfrm>
          <a:custGeom>
            <a:avLst/>
            <a:gdLst>
              <a:gd name="connsiteX0" fmla="*/ 970156 w 970156"/>
              <a:gd name="connsiteY0" fmla="*/ 0 h 680224"/>
              <a:gd name="connsiteX1" fmla="*/ 0 w 970156"/>
              <a:gd name="connsiteY1" fmla="*/ 0 h 680224"/>
              <a:gd name="connsiteX2" fmla="*/ 0 w 970156"/>
              <a:gd name="connsiteY2" fmla="*/ 680224 h 680224"/>
            </a:gdLst>
            <a:ahLst/>
            <a:cxnLst>
              <a:cxn ang="0">
                <a:pos x="connsiteX0" y="connsiteY0"/>
              </a:cxn>
              <a:cxn ang="0">
                <a:pos x="connsiteX1" y="connsiteY1"/>
              </a:cxn>
              <a:cxn ang="0">
                <a:pos x="connsiteX2" y="connsiteY2"/>
              </a:cxn>
            </a:cxnLst>
            <a:rect l="l" t="t" r="r" b="b"/>
            <a:pathLst>
              <a:path w="970156" h="680224">
                <a:moveTo>
                  <a:pt x="970156" y="0"/>
                </a:moveTo>
                <a:lnTo>
                  <a:pt x="0" y="0"/>
                </a:lnTo>
                <a:lnTo>
                  <a:pt x="0" y="680224"/>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290509" y="1655511"/>
            <a:ext cx="5256888" cy="523220"/>
          </a:xfrm>
          <a:prstGeom prst="rect">
            <a:avLst/>
          </a:prstGeom>
          <a:noFill/>
        </p:spPr>
        <p:txBody>
          <a:bodyPr wrap="none" rtlCol="0">
            <a:spAutoFit/>
          </a:bodyPr>
          <a:lstStyle/>
          <a:p>
            <a:r>
              <a:rPr lang="en-US" sz="2800" dirty="0" smtClean="0"/>
              <a:t>Primary Coil – Has more windings</a:t>
            </a:r>
            <a:endParaRPr lang="en-US" sz="2800" dirty="0"/>
          </a:p>
        </p:txBody>
      </p:sp>
      <p:sp>
        <p:nvSpPr>
          <p:cNvPr id="103" name="TextBox 102"/>
          <p:cNvSpPr txBox="1"/>
          <p:nvPr/>
        </p:nvSpPr>
        <p:spPr>
          <a:xfrm>
            <a:off x="5859221" y="5556789"/>
            <a:ext cx="5720925" cy="523220"/>
          </a:xfrm>
          <a:prstGeom prst="rect">
            <a:avLst/>
          </a:prstGeom>
          <a:noFill/>
        </p:spPr>
        <p:txBody>
          <a:bodyPr wrap="none" rtlCol="0">
            <a:spAutoFit/>
          </a:bodyPr>
          <a:lstStyle/>
          <a:p>
            <a:r>
              <a:rPr lang="en-US" sz="2800" dirty="0" smtClean="0"/>
              <a:t>Secondary Coil – Has fewer windings</a:t>
            </a:r>
            <a:endParaRPr lang="en-US" sz="2800" dirty="0"/>
          </a:p>
        </p:txBody>
      </p:sp>
      <p:sp>
        <p:nvSpPr>
          <p:cNvPr id="104" name="TextBox 103"/>
          <p:cNvSpPr txBox="1"/>
          <p:nvPr/>
        </p:nvSpPr>
        <p:spPr>
          <a:xfrm>
            <a:off x="8360292" y="2533315"/>
            <a:ext cx="3219854" cy="2677656"/>
          </a:xfrm>
          <a:prstGeom prst="rect">
            <a:avLst/>
          </a:prstGeom>
          <a:noFill/>
        </p:spPr>
        <p:txBody>
          <a:bodyPr wrap="square" rtlCol="0">
            <a:spAutoFit/>
          </a:bodyPr>
          <a:lstStyle/>
          <a:p>
            <a:r>
              <a:rPr lang="en-US" sz="2800" dirty="0" smtClean="0"/>
              <a:t>AC Output voltage will be lower than AC Input voltage because the secondary coil has fewer windings.</a:t>
            </a:r>
            <a:endParaRPr lang="en-US" sz="2800" dirty="0"/>
          </a:p>
        </p:txBody>
      </p:sp>
    </p:spTree>
    <p:extLst>
      <p:ext uri="{BB962C8B-B14F-4D97-AF65-F5344CB8AC3E}">
        <p14:creationId xmlns:p14="http://schemas.microsoft.com/office/powerpoint/2010/main" val="1401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2" grpId="0" animBg="1"/>
      <p:bldP spid="13" grpId="0"/>
      <p:bldP spid="103" grpId="0"/>
      <p:bldP spid="104" grpId="0"/>
    </p:bld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5146</TotalTime>
  <Words>693</Words>
  <Application>Microsoft Office PowerPoint</Application>
  <PresentationFormat>Widescreen</PresentationFormat>
  <Paragraphs>318</Paragraphs>
  <Slides>46</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Segoe UI</vt:lpstr>
      <vt:lpstr>Segoe UI Black</vt:lpstr>
      <vt:lpstr>Cambria Math</vt:lpstr>
      <vt:lpstr>Segoe UI Light</vt:lpstr>
      <vt:lpstr>Azure DevOps Theme</vt:lpstr>
      <vt:lpstr>Using Voltage Regulators to Power Your Projects</vt:lpstr>
      <vt:lpstr>Agenda</vt:lpstr>
      <vt:lpstr>What is a voltage regulator?</vt:lpstr>
      <vt:lpstr>PowerPoint Presentation</vt:lpstr>
      <vt:lpstr>PowerPoint Presentation</vt:lpstr>
      <vt:lpstr>PowerPoint Presentation</vt:lpstr>
      <vt:lpstr>PowerPoint Presentation</vt:lpstr>
      <vt:lpstr>PowerPoint Presentation</vt:lpstr>
      <vt:lpstr>Step-Down AC Transformer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Unregulated power supply</vt:lpstr>
      <vt:lpstr>Unregulated power supply</vt:lpstr>
      <vt:lpstr>PowerPoint Presentation</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87</cp:revision>
  <dcterms:created xsi:type="dcterms:W3CDTF">2014-08-25T15:37:49Z</dcterms:created>
  <dcterms:modified xsi:type="dcterms:W3CDTF">2016-05-17T15:29:57Z</dcterms:modified>
</cp:coreProperties>
</file>